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81" r:id="rId5"/>
    <p:sldId id="355" r:id="rId6"/>
    <p:sldId id="360" r:id="rId7"/>
    <p:sldId id="367" r:id="rId8"/>
    <p:sldId id="368" r:id="rId9"/>
    <p:sldId id="369" r:id="rId10"/>
    <p:sldId id="370" r:id="rId11"/>
    <p:sldId id="372" r:id="rId12"/>
    <p:sldId id="371" r:id="rId13"/>
    <p:sldId id="373" r:id="rId14"/>
    <p:sldId id="374" r:id="rId15"/>
    <p:sldId id="35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sv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Ετήσια Έκθεση 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Εθνικού Αγροτικού Δικτύου (ΕΑΔ)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Έτος 2022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F0BCD9-30A0-77CC-A458-AE1B09E7E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33" y="6092254"/>
            <a:ext cx="685846" cy="64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CC04A28-C79B-7968-E1EE-8DF9C3256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596" y="6079410"/>
            <a:ext cx="3594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900" b="1" i="1" dirty="0"/>
              <a:t>Κυπριακή Δημοκρατία</a:t>
            </a:r>
          </a:p>
          <a:p>
            <a:pPr eaLnBrk="1" hangingPunct="1"/>
            <a:r>
              <a:rPr lang="el-GR" sz="900" b="1" i="1" dirty="0"/>
              <a:t>Υπουργείο Γεωργίας,</a:t>
            </a:r>
          </a:p>
          <a:p>
            <a:pPr eaLnBrk="1" hangingPunct="1"/>
            <a:r>
              <a:rPr lang="el-GR" sz="900" b="1" i="1" dirty="0"/>
              <a:t>Αγροτικής Ανάπτυξης και Περιβάλλοντος</a:t>
            </a:r>
          </a:p>
          <a:p>
            <a:pPr eaLnBrk="1" hangingPunct="1"/>
            <a:r>
              <a:rPr lang="el-GR" sz="900" b="1" i="1" dirty="0"/>
              <a:t>Διαχειριστική Αρχή ΠΑΑ 2014-2020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477BE4D-2470-1707-E30A-AC373783B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50" y="6106155"/>
            <a:ext cx="862707" cy="61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9F6769F-2D60-E0AE-0F3A-C481718C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057" y="6088325"/>
            <a:ext cx="239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900" b="1" i="1" dirty="0"/>
              <a:t>Ευρωπαϊκό Γεωργικό Ταμείο Αγροτικής Ανάπτυξης</a:t>
            </a:r>
          </a:p>
          <a:p>
            <a:pPr eaLnBrk="1" hangingPunct="1"/>
            <a:r>
              <a:rPr lang="el-GR" sz="900" b="1" i="1" dirty="0"/>
              <a:t>Η Ευρώπη επενδύει στις αγροτικές περιοχές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Δράσεις μελών ΕΑΔ 2022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38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 startAt="5"/>
            </a:pPr>
            <a:r>
              <a:rPr lang="el-GR" sz="2400" dirty="0">
                <a:effectLst/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Η εξέλιξη της Βιολογικής Γεωργίας μέχρι το 2030</a:t>
            </a: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 startAt="5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Εργαστήριο/Ημερίδα ενημέρωσης για την εφαρμογή ψηφιακών εργαλείων και μέσων τεχνολογίας πληροφοριών στη βελτιστοποίηση των εφαρμοσμένων γεωργικών πρακτικών</a:t>
            </a:r>
            <a:endParaRPr lang="el-G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 startAt="5"/>
            </a:pPr>
            <a:r>
              <a:rPr lang="el-GR" sz="2400" dirty="0">
                <a:effectLst/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Εργαστήριο για την προώθηση συνεργειών στον </a:t>
            </a:r>
            <a:r>
              <a:rPr lang="el-GR" sz="2400" dirty="0" err="1">
                <a:effectLst/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αγροτουρισμό</a:t>
            </a:r>
            <a:r>
              <a:rPr lang="el-GR" sz="2400" dirty="0">
                <a:effectLst/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 για τη δημιουργία ολοκληρωμένων τουριστικών εμπειριών στην ύπαιθρο και την αύξηση της </a:t>
            </a:r>
            <a:r>
              <a:rPr lang="el-GR" sz="2400" dirty="0" err="1">
                <a:effectLst/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επισκεψιμότητας</a:t>
            </a:r>
            <a:endParaRPr lang="el-G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3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Συνέδριο με τίτλο «Αγροτική Ανάπτυξη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από την Έρευνα στην Πράξη» Νοέμβριος 2022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583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Πραγματοποιήθηκε σε συνεργασία με ΤΕΠΑΚ και ΙΓΕ με πρωτοβουλία του ΕΑΔ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Διασύνδεση της ερευνητικής κοινότητας με τις γεωργικές εφαρμογές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Ενίσχυση της αλληλεπίδρασης μεταξύ των φορέων στο Σύστημα Γνώσης και Καινοτομίας (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Agriculture Knowledge and Innovation System) </a:t>
            </a:r>
            <a:endParaRPr lang="el-G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Αθρόα συμμετοχή ερευνητών, συμβούλων, οργανωμένων συνόλων, άλλων φορέων, φοιτητών κ.ά.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Προγραμματισμός για επανάληψη το 2023 και καθιέρωσή του ως μια εκδήλωση αναφοράς για τη διασύνδεση των φορέων αγροτικής ανάπτυξης της Κύπρου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Ευχαριστώ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25" name="Online Image Placeholder 23" descr="User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Ομάδα Διαχείρισης και Λειτουργίας ΕΑΔ</a:t>
            </a:r>
          </a:p>
        </p:txBody>
      </p:sp>
      <p:pic>
        <p:nvPicPr>
          <p:cNvPr id="27" name="Online Image Placeholder 27" descr="Envelope">
            <a:extLst>
              <a:ext uri="{FF2B5EF4-FFF2-40B4-BE49-F238E27FC236}">
                <a16:creationId xmlns:a16="http://schemas.microsoft.com/office/drawing/2014/main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ead@da.moa.gov.cy</a:t>
            </a:r>
          </a:p>
        </p:txBody>
      </p:sp>
      <p:pic>
        <p:nvPicPr>
          <p:cNvPr id="29" name="Online Image Placeholder 11" descr="Speaker Phone">
            <a:extLst>
              <a:ext uri="{FF2B5EF4-FFF2-40B4-BE49-F238E27FC236}">
                <a16:creationId xmlns:a16="http://schemas.microsoft.com/office/drawing/2014/main" id="{247D95FD-08A2-4831-BB6A-A0FCA300459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CE7679-6065-4440-BCF7-BAFF752B0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22408652/664/667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C90EA9-2998-4A9C-A666-B38258E20B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l-GR" dirty="0"/>
              <a:t>02/06/2022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241EFF-1DFD-4B6D-BFDE-8E8B188334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12</a:t>
            </a:fld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AB311AF-E718-BD3F-7370-D04A824FBF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l="29" r="2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B802AC7-1804-A4B2-4DAF-C3C236D332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/>
          <a:srcRect l="4730" r="473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5C9EE91-295E-05F2-5B28-2166880441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9779" r="9779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03EC43B-2F0E-2C48-C755-E4780279ED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1"/>
          <a:srcRect l="12584" r="12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056" y="736289"/>
            <a:ext cx="6272784" cy="1536192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Δομή ΕΑΔ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2615184"/>
            <a:ext cx="6650736" cy="3220351"/>
          </a:xfrm>
        </p:spPr>
        <p:txBody>
          <a:bodyPr>
            <a:normAutofit/>
          </a:bodyPr>
          <a:lstStyle/>
          <a:p>
            <a:pPr marL="457200" lvl="1" indent="0" algn="just" defTabSz="914400" hangingPunct="1">
              <a:buNone/>
            </a:pPr>
            <a:endParaRPr lang="el-GR" sz="22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Ομάδα Διαχείρισης και Λειτουργίας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Συντονιστική Επιτροπή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Μέλη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39E-D8A0-4428-97D8-FE545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281DB33-AEFB-BCD8-826D-706DD1CE0B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92" r="25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Ρόλος ΕΑΔ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492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Ενίσχυση της συμμετοχής των ενδιαφερομένων μερών στην υλοποίηση της αγροτικής ανάπτυξης </a:t>
            </a:r>
            <a:endParaRPr lang="en-C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Βελτίωση της ποιότητας εφαρμογής των προγραμμάτων αγροτικής ανάπτυξης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Ενημέρωση του ευρύτερου κοινού και των δυνητικών δικαιούχων 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Προώθηση της καινοτομίας</a:t>
            </a:r>
          </a:p>
        </p:txBody>
      </p:sp>
    </p:spTree>
    <p:extLst>
      <p:ext uri="{BB962C8B-B14F-4D97-AF65-F5344CB8AC3E}">
        <p14:creationId xmlns:p14="http://schemas.microsoft.com/office/powerpoint/2010/main" val="335213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Σχέδιο Δράσης ΕΑΔ 2022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463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Δικτύωση φορέων αγροτικής ανάπτυξης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Διευκόλυνση της διακρατικής και διατοπικής συνεργασίας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Προώθηση καλών πρακτικών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Δραστηριότητες δικτύωσης για συμβούλους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5504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Σχέδιο Δράσης ΕΑΔ 2022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504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Στήριξη της καινοτομίας</a:t>
            </a:r>
            <a:endParaRPr lang="en-C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Ανταλλαγή και διάδοση των πορισμάτων σχετικά με την παρακολούθηση και την αξιολόγηση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Προώθηση του ΠΑΑ</a:t>
            </a:r>
            <a:endParaRPr lang="en-CY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Συμμετοχή και συμβολή στις δραστηριότητες του Ευρωπαϊκού Δικτύου Αγροτικής Ανάπτυξης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9347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Δράσεις που υλοποιήθηκαν </a:t>
            </a:r>
            <a:b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κατά το 2022 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504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Τακτικές Συνεδρίες της Συντονιστικής Επιτροπής 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Τακτικές συναντήσεις και εργαστήρια των μελών των Θεματικών Δικτυακών Ομάδων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Σεμινάρια και εκπαιδευτικές εκδηλώσεις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Συμμετοχή και συνεισφορά στις δράσεις του Ευρωπαϊκού Δικτύου Αγροτικής Ανάπτυξης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3211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Δράσεις που υλοποιήθηκαν </a:t>
            </a:r>
            <a:b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κατά το 2022 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371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Ενημέρωση του κοινού και των μελών του ΕΑΔ για θέματα αγροτικής ανάπτυξης 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Έκδοση ενημερωτικού υλικού 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newsletter,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άρθρα, δημοσιεύσεις κ.ά.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Στήριξη των μελών του και παροχή συμβουλών </a:t>
            </a:r>
          </a:p>
        </p:txBody>
      </p:sp>
    </p:spTree>
    <p:extLst>
      <p:ext uri="{BB962C8B-B14F-4D97-AF65-F5344CB8AC3E}">
        <p14:creationId xmlns:p14="http://schemas.microsoft.com/office/powerpoint/2010/main" val="66703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Δράσεις που υλοποιήθηκαν </a:t>
            </a:r>
            <a:b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κατά το 2022 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424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Στήριξη εκδηλώσεων των μελών του ΕΑΔ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για σκοπούς δικτύωσης, ενημέρωσης, εκπαίδευσης και ευαισθητοποίησης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Οργάνωση και διεξαγωγή συνεδρίου με τίτλο «Αγροτική Ανάπτυξη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από την Έρευνα στην Πράξη»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4CCEA-4E41-FDDA-84A4-D1A862F3DDED}"/>
              </a:ext>
            </a:extLst>
          </p:cNvPr>
          <p:cNvSpPr txBox="1"/>
          <p:nvPr/>
        </p:nvSpPr>
        <p:spPr>
          <a:xfrm>
            <a:off x="636548" y="4547600"/>
            <a:ext cx="10168128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76294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0FAD77-BC9B-4F5F-94D5-AA246F14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200" dirty="0">
                <a:latin typeface="Calibri" panose="020F0502020204030204" pitchFamily="34" charset="0"/>
                <a:cs typeface="Calibri" panose="020F0502020204030204" pitchFamily="34" charset="0"/>
              </a:rPr>
              <a:t>Δράσεις μελών ΕΑΔ 2022</a:t>
            </a: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247F24F-FEDE-4BA9-AF7F-3B64E28D08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l-GR" dirty="0"/>
              <a:t>02/06/2023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C90A15-9E96-4CA9-83EA-49AB7F1981A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η</a:t>
            </a:r>
            <a:r>
              <a:rPr lang="el-GR" dirty="0"/>
              <a:t> Επιτροπή Παρακολούθησης ΠΑΑ 2014-2020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618EE-5A1C-450F-9B69-114AD205798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757AE-8085-C429-BE81-0C4849B345C5}"/>
              </a:ext>
            </a:extLst>
          </p:cNvPr>
          <p:cNvSpPr txBox="1"/>
          <p:nvPr/>
        </p:nvSpPr>
        <p:spPr>
          <a:xfrm>
            <a:off x="876058" y="1383721"/>
            <a:ext cx="10168128" cy="437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n-CY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Ρόλος της Οικοτεχνίας στην Ανάπτυξη των Ορεινών Περιοχών και η σημασία της Ποιότητας των Προϊόντων του Πρωτογενούς Τομέα στη σωστή εφαρμογή της</a:t>
            </a: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Έλεγχος και Πιστοποίηση Γαλακτοκομικών Προϊόντων- Η περίπτωση του </a:t>
            </a:r>
            <a:r>
              <a:rPr lang="el-G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χαλλουμιού</a:t>
            </a:r>
            <a:endParaRPr lang="el-G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Αειφόρος Ανάπτυξη των Δασών προς μια Βιώσιμη Δασοκομία</a:t>
            </a:r>
          </a:p>
          <a:p>
            <a:pPr marL="457200" indent="-4572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Αξιοποίηση της Κυκλικής Οικονομίας στη γεωργία και ο ρόλος των αγροτών και των αγροτισσών</a:t>
            </a:r>
            <a:endParaRPr lang="el-G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043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13140</TotalTime>
  <Words>559</Words>
  <Application>Microsoft Office PowerPoint</Application>
  <PresentationFormat>Widescreen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EUAlbertina</vt:lpstr>
      <vt:lpstr>Segoe UI</vt:lpstr>
      <vt:lpstr>AccentBoxVTI</vt:lpstr>
      <vt:lpstr>Ετήσια Έκθεση  Εθνικού Αγροτικού Δικτύου (ΕΑΔ)</vt:lpstr>
      <vt:lpstr>Δομή ΕΑΔ</vt:lpstr>
      <vt:lpstr>Ρόλος ΕΑΔ</vt:lpstr>
      <vt:lpstr>Σχέδιο Δράσης ΕΑΔ 2022</vt:lpstr>
      <vt:lpstr>Σχέδιο Δράσης ΕΑΔ 2022</vt:lpstr>
      <vt:lpstr>Δράσεις που υλοποιήθηκαν  κατά το 2022 </vt:lpstr>
      <vt:lpstr>Δράσεις που υλοποιήθηκαν  κατά το 2022 </vt:lpstr>
      <vt:lpstr>Δράσεις που υλοποιήθηκαν  κατά το 2022 </vt:lpstr>
      <vt:lpstr>Δράσεις μελών ΕΑΔ 2022</vt:lpstr>
      <vt:lpstr>Δράσεις μελών ΕΑΔ 2022</vt:lpstr>
      <vt:lpstr>Συνέδριο με τίτλο «Αγροτική Ανάπτυξη: από την Έρευνα στην Πράξη» Νοέμβριος 2022</vt:lpstr>
      <vt:lpstr>Ευχαριστώ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Ετήσια Έκθεση ΠΑΑ 2014-2020</dc:title>
  <dc:creator>Georgiou  Constantia</dc:creator>
  <cp:lastModifiedBy>Charalambous  Eftychia</cp:lastModifiedBy>
  <cp:revision>27</cp:revision>
  <cp:lastPrinted>2023-06-01T09:22:18Z</cp:lastPrinted>
  <dcterms:created xsi:type="dcterms:W3CDTF">2023-05-10T08:22:22Z</dcterms:created>
  <dcterms:modified xsi:type="dcterms:W3CDTF">2023-06-01T09:22:53Z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